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62" r:id="rId4"/>
    <p:sldId id="274" r:id="rId5"/>
    <p:sldId id="270" r:id="rId6"/>
    <p:sldId id="271" r:id="rId7"/>
    <p:sldId id="272" r:id="rId8"/>
    <p:sldId id="273" r:id="rId9"/>
    <p:sldId id="276" r:id="rId10"/>
    <p:sldId id="275" r:id="rId11"/>
    <p:sldId id="277" r:id="rId12"/>
    <p:sldId id="261" r:id="rId13"/>
    <p:sldId id="266" r:id="rId14"/>
    <p:sldId id="259" r:id="rId15"/>
    <p:sldId id="264" r:id="rId16"/>
    <p:sldId id="263" r:id="rId17"/>
    <p:sldId id="265" r:id="rId18"/>
    <p:sldId id="267" r:id="rId19"/>
    <p:sldId id="269" r:id="rId20"/>
    <p:sldId id="268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4" r:id="rId29"/>
    <p:sldId id="305" r:id="rId30"/>
    <p:sldId id="286" r:id="rId31"/>
    <p:sldId id="287" r:id="rId32"/>
    <p:sldId id="290" r:id="rId33"/>
    <p:sldId id="291" r:id="rId34"/>
    <p:sldId id="292" r:id="rId35"/>
    <p:sldId id="293" r:id="rId36"/>
    <p:sldId id="294" r:id="rId37"/>
    <p:sldId id="289" r:id="rId38"/>
    <p:sldId id="288" r:id="rId39"/>
    <p:sldId id="307" r:id="rId40"/>
    <p:sldId id="295" r:id="rId41"/>
    <p:sldId id="296" r:id="rId42"/>
    <p:sldId id="299" r:id="rId43"/>
    <p:sldId id="300" r:id="rId44"/>
    <p:sldId id="301" r:id="rId45"/>
    <p:sldId id="302" r:id="rId46"/>
    <p:sldId id="303" r:id="rId47"/>
    <p:sldId id="298" r:id="rId48"/>
    <p:sldId id="297" r:id="rId49"/>
    <p:sldId id="306" r:id="rId50"/>
    <p:sldId id="304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8" d="100"/>
          <a:sy n="68" d="100"/>
        </p:scale>
        <p:origin x="-432" y="-8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willi31\Documents\GRNmap\matlab_wt\16-genes_36-edges_NW-wt-fam_Sigmoid_estimation_output.xlsx" TargetMode="External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130" b="1" dirty="0">
                <a:latin typeface="Arial" panose="020B0604020202020204" pitchFamily="34" charset="0"/>
                <a:cs typeface="Arial" panose="020B0604020202020204" pitchFamily="34" charset="0"/>
              </a:rPr>
              <a:t>Degree Distribution for </a:t>
            </a:r>
            <a:r>
              <a:rPr lang="en-US" sz="213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r>
              <a:rPr lang="en-US" sz="2130" b="1" dirty="0" smtClean="0">
                <a:latin typeface="Arial" panose="020B0604020202020204" pitchFamily="34" charset="0"/>
                <a:cs typeface="Arial" panose="020B0604020202020204" pitchFamily="34" charset="0"/>
              </a:rPr>
              <a:t> Network </a:t>
            </a:r>
            <a:endParaRPr lang="en-US" sz="2130" b="1" dirty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'[16-genes_36-edges_NW-wt-fam_Sigmoid_estimation_output.xlsx]degree_distribution'!$U$1</c:f>
              <c:strCache>
                <c:ptCount val="1"/>
                <c:pt idx="0">
                  <c:v>In Degree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'[16-genes_36-edges_NW-wt-fam_Sigmoid_estimation_output.xlsx]degree_distribution'!$T$2:$T$11</c:f>
              <c:numCache>
                <c:formatCode>General</c:formatCode>
                <c:ptCount val="10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</c:numCache>
            </c:numRef>
          </c:cat>
          <c:val>
            <c:numRef>
              <c:f>'[16-genes_36-edges_NW-wt-fam_Sigmoid_estimation_output.xlsx]degree_distribution'!$U$2:$U$11</c:f>
              <c:numCache>
                <c:formatCode>General</c:formatCode>
                <c:ptCount val="10"/>
                <c:pt idx="0">
                  <c:v>4.0</c:v>
                </c:pt>
                <c:pt idx="1">
                  <c:v>6.0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0.0</c:v>
                </c:pt>
                <c:pt idx="7">
                  <c:v>1.0</c:v>
                </c:pt>
                <c:pt idx="8">
                  <c:v>0.0</c:v>
                </c:pt>
                <c:pt idx="9">
                  <c:v>1.0</c:v>
                </c:pt>
              </c:numCache>
            </c:numRef>
          </c:val>
        </c:ser>
        <c:ser>
          <c:idx val="1"/>
          <c:order val="1"/>
          <c:tx>
            <c:strRef>
              <c:f>'[16-genes_36-edges_NW-wt-fam_Sigmoid_estimation_output.xlsx]degree_distribution'!$V$1</c:f>
              <c:strCache>
                <c:ptCount val="1"/>
                <c:pt idx="0">
                  <c:v>Out Degree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'[16-genes_36-edges_NW-wt-fam_Sigmoid_estimation_output.xlsx]degree_distribution'!$T$2:$T$11</c:f>
              <c:numCache>
                <c:formatCode>General</c:formatCode>
                <c:ptCount val="10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</c:numCache>
            </c:numRef>
          </c:cat>
          <c:val>
            <c:numRef>
              <c:f>'[16-genes_36-edges_NW-wt-fam_Sigmoid_estimation_output.xlsx]degree_distribution'!$V$2:$V$11</c:f>
              <c:numCache>
                <c:formatCode>General</c:formatCode>
                <c:ptCount val="10"/>
                <c:pt idx="0">
                  <c:v>2.0</c:v>
                </c:pt>
                <c:pt idx="1">
                  <c:v>3.0</c:v>
                </c:pt>
                <c:pt idx="2">
                  <c:v>4.0</c:v>
                </c:pt>
                <c:pt idx="3">
                  <c:v>4.0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73508200"/>
        <c:axId val="-2073529000"/>
      </c:barChart>
      <c:catAx>
        <c:axId val="-2073508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3529000"/>
        <c:crosses val="autoZero"/>
        <c:auto val="1"/>
        <c:lblAlgn val="ctr"/>
        <c:lblOffset val="100"/>
        <c:noMultiLvlLbl val="0"/>
      </c:catAx>
      <c:valAx>
        <c:axId val="-2073529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Frequency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3508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Degree Distribution for dCIN5 Network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44406938019961"/>
          <c:y val="0.114914203167438"/>
          <c:w val="0.785097365103986"/>
          <c:h val="0.7611617478542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degree_distribution!$T$2</c:f>
              <c:strCache>
                <c:ptCount val="1"/>
                <c:pt idx="0">
                  <c:v>In Degree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1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cat>
            <c:numRef>
              <c:f>degree_distribution!$S$3:$S$9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cat>
          <c:val>
            <c:numRef>
              <c:f>degree_distribution!$T$3:$T$9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2.0</c:v>
                </c:pt>
                <c:pt idx="3">
                  <c:v>0.0</c:v>
                </c:pt>
                <c:pt idx="4">
                  <c:v>0.0</c:v>
                </c:pt>
                <c:pt idx="5">
                  <c:v>1.0</c:v>
                </c:pt>
                <c:pt idx="6">
                  <c:v>1.0</c:v>
                </c:pt>
              </c:numCache>
            </c:numRef>
          </c:val>
        </c:ser>
        <c:ser>
          <c:idx val="1"/>
          <c:order val="1"/>
          <c:tx>
            <c:strRef>
              <c:f>degree_distribution!$U$2</c:f>
              <c:strCache>
                <c:ptCount val="1"/>
                <c:pt idx="0">
                  <c:v>Out Degree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2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cat>
            <c:numRef>
              <c:f>degree_distribution!$S$3:$S$9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cat>
          <c:val>
            <c:numRef>
              <c:f>degree_distribution!$U$3:$U$9</c:f>
              <c:numCache>
                <c:formatCode>General</c:formatCode>
                <c:ptCount val="7"/>
                <c:pt idx="0">
                  <c:v>2.0</c:v>
                </c:pt>
                <c:pt idx="1">
                  <c:v>9.0</c:v>
                </c:pt>
                <c:pt idx="2">
                  <c:v>2.0</c:v>
                </c:pt>
                <c:pt idx="3">
                  <c:v>1.0</c:v>
                </c:pt>
                <c:pt idx="4">
                  <c:v>1.0</c:v>
                </c:pt>
                <c:pt idx="5">
                  <c:v>0.0</c:v>
                </c:pt>
                <c:pt idx="6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-2073672792"/>
        <c:axId val="-2116057096"/>
      </c:barChart>
      <c:catAx>
        <c:axId val="-2073672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6057096"/>
        <c:crosses val="autoZero"/>
        <c:auto val="1"/>
        <c:lblAlgn val="ctr"/>
        <c:lblOffset val="100"/>
        <c:noMultiLvlLbl val="0"/>
      </c:catAx>
      <c:valAx>
        <c:axId val="-2116057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Frequency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3672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10/30/16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10/30/16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10/30/16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10/30/16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10/30/16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10/30/16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10/30/16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10/30/16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10/30/16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10/30/16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10/30/16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10/30/16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40.jpg"/><Relationship Id="rId5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4.jpg"/><Relationship Id="rId5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4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4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4" Type="http://schemas.openxmlformats.org/officeDocument/2006/relationships/image" Target="../media/image57.jpg"/><Relationship Id="rId5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4" Type="http://schemas.openxmlformats.org/officeDocument/2006/relationships/image" Target="../media/image61.jpg"/><Relationship Id="rId5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4" Type="http://schemas.openxmlformats.org/officeDocument/2006/relationships/image" Target="../media/image65.jpg"/><Relationship Id="rId5" Type="http://schemas.openxmlformats.org/officeDocument/2006/relationships/image" Target="../media/image6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4" Type="http://schemas.openxmlformats.org/officeDocument/2006/relationships/image" Target="../media/image69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4" Type="http://schemas.openxmlformats.org/officeDocument/2006/relationships/image" Target="../media/image75.jpg"/><Relationship Id="rId5" Type="http://schemas.openxmlformats.org/officeDocument/2006/relationships/image" Target="../media/image7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4" Type="http://schemas.openxmlformats.org/officeDocument/2006/relationships/image" Target="../media/image79.jpg"/><Relationship Id="rId5" Type="http://schemas.openxmlformats.org/officeDocument/2006/relationships/image" Target="../media/image8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4" Type="http://schemas.openxmlformats.org/officeDocument/2006/relationships/image" Target="../media/image83.jpg"/><Relationship Id="rId5" Type="http://schemas.openxmlformats.org/officeDocument/2006/relationships/image" Target="../media/image8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4" Type="http://schemas.openxmlformats.org/officeDocument/2006/relationships/image" Target="../media/image87.jpg"/><Relationship Id="rId5" Type="http://schemas.openxmlformats.org/officeDocument/2006/relationships/image" Target="../media/image8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GRNmap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Testing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Natalie Williams</a:t>
            </a:r>
          </a:p>
          <a:p>
            <a:r>
              <a:rPr lang="en-US" dirty="0" smtClean="0"/>
              <a:t>Brandon Klein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219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4192080"/>
              </p:ext>
            </p:extLst>
          </p:nvPr>
        </p:nvGraphicFramePr>
        <p:xfrm>
          <a:off x="2135065" y="1260047"/>
          <a:ext cx="7407519" cy="4671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34549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895" y="513347"/>
            <a:ext cx="994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Threshold B for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52685"/>
              </p:ext>
            </p:extLst>
          </p:nvPr>
        </p:nvGraphicFramePr>
        <p:xfrm>
          <a:off x="4744992" y="975012"/>
          <a:ext cx="2261288" cy="5520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644"/>
                <a:gridCol w="1130644"/>
              </a:tblGrid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threshold_b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0.057591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ACE2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0.262124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4.516856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1.358124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ASH1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0.764114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CIN5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2.697564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GCN4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2.422825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GLN3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1.344126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HAP4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-1.74514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HMO1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1.312883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MSN2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0.89613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SFP1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1.243381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SWI4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-3.39406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YHP1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0.312824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YOX1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2.981617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ZAP1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0.126533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091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dCIN5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26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5642" y="192505"/>
            <a:ext cx="2406316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of the following genes: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ACE2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GCR2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GLN3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HAP4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MGA2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MSN2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PDR1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RDS3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SFP1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STB5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SWI5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YHP1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YOX1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ZAP1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dCIN5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" b="1011"/>
          <a:stretch>
            <a:fillRect/>
          </a:stretch>
        </p:blipFill>
        <p:spPr>
          <a:xfrm>
            <a:off x="3648701" y="0"/>
            <a:ext cx="7386962" cy="458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94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– dCIN5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Penalty Term:					0.72001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Least Squares Error (LSE): 			1.939594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Minimum LSE: 				0.488311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Iteration Count: 				32,595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867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48" y="786061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636" y="786061"/>
            <a:ext cx="3785939" cy="28394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48" y="3753852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636" y="3753852"/>
            <a:ext cx="3791711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ACE2, CIN5, GCR2 AND GLN3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343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802106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169" y="802106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3834063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169" y="3834061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HAP4, MGA2, MSN2, AND PDR1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877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47" y="866274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74" y="866274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47" y="3898231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74" y="3898231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RDS3, SFP1, STB5, AND SWI5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39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15" y="885945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11" y="885945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284" y="3838394"/>
            <a:ext cx="3791712" cy="2843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YHP1, YOX1 AND ZAP1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095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3768" y="401053"/>
            <a:ext cx="10619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dCIN5 Network from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appears to have an equal distribution of high activation and repression.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openwetware.org/images/thumb/5/5e/NEW_Weighted_dCIN5_network_20161026.png/400px-NEW_Weighted_dCIN5_network_201610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977" y="1469939"/>
            <a:ext cx="7448382" cy="454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566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5028590"/>
              </p:ext>
            </p:extLst>
          </p:nvPr>
        </p:nvGraphicFramePr>
        <p:xfrm>
          <a:off x="1788695" y="1335504"/>
          <a:ext cx="9007642" cy="5049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25314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724600"/>
          </a:xfrm>
        </p:spPr>
        <p:txBody>
          <a:bodyPr>
            <a:noAutofit/>
          </a:bodyPr>
          <a:lstStyle/>
          <a:p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Testing with 5 Networks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433384"/>
            <a:ext cx="9720073" cy="487597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1.) I</a:t>
            </a:r>
            <a:r>
              <a:rPr lang="en-US" sz="3200" dirty="0" smtClean="0"/>
              <a:t>nput sheets were made </a:t>
            </a:r>
            <a:r>
              <a:rPr lang="en-US" sz="3200" dirty="0" smtClean="0"/>
              <a:t>for </a:t>
            </a:r>
            <a:r>
              <a:rPr lang="en-US" sz="3200" dirty="0" smtClean="0"/>
              <a:t>five database-derived networks (</a:t>
            </a:r>
            <a:r>
              <a:rPr lang="en-US" sz="3200" dirty="0" err="1" smtClean="0"/>
              <a:t>wt</a:t>
            </a:r>
            <a:r>
              <a:rPr lang="en-US" sz="3200" dirty="0" smtClean="0"/>
              <a:t>, dCIN5, dGLN3, dHAP4, dZAP1).</a:t>
            </a:r>
          </a:p>
          <a:p>
            <a:r>
              <a:rPr lang="en-US" sz="3200" dirty="0" smtClean="0"/>
              <a:t>2.) Model runs were performed for each network.</a:t>
            </a:r>
          </a:p>
          <a:p>
            <a:r>
              <a:rPr lang="en-US" sz="3200" dirty="0" smtClean="0"/>
              <a:t>3.)</a:t>
            </a:r>
            <a:r>
              <a:rPr lang="en-US" sz="3200" dirty="0" smtClean="0"/>
              <a:t> </a:t>
            </a:r>
            <a:r>
              <a:rPr lang="en-US" sz="3200" dirty="0"/>
              <a:t>P</a:t>
            </a:r>
            <a:r>
              <a:rPr lang="en-US" sz="3200" dirty="0" smtClean="0"/>
              <a:t>reliminary results from the runs are presented here. </a:t>
            </a:r>
          </a:p>
          <a:p>
            <a:r>
              <a:rPr lang="en-US" sz="3200" dirty="0" smtClean="0"/>
              <a:t>4.) </a:t>
            </a:r>
            <a:r>
              <a:rPr lang="en-US" sz="3200" dirty="0" smtClean="0"/>
              <a:t>We will work towards developing an in depth analysis of these results in the coming weeks.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64221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895" y="513347"/>
            <a:ext cx="994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Threshold B for dCIN5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493967"/>
              </p:ext>
            </p:extLst>
          </p:nvPr>
        </p:nvGraphicFramePr>
        <p:xfrm>
          <a:off x="4449010" y="1180355"/>
          <a:ext cx="2631412" cy="5272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937"/>
                <a:gridCol w="1385475"/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threshold_b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ACE2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1.140363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CIN5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-1.59358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GCR2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0.238369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GLN3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0.373651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HAP4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3.900532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MGA2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-0.02688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MSN2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-1.78041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PDR1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-0.42142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RDS3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0.567369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SFP1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2.315616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STB5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0.857352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SWI5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-1.10279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YHP1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-1.26956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YOX1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-0.97951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ZAP1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0.142221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54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Dgln3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3255" y="0"/>
            <a:ext cx="2643065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600" b="1" dirty="0" smtClean="0">
                <a:latin typeface="Arial"/>
                <a:cs typeface="Arial"/>
              </a:rPr>
              <a:t>CIN5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CYC8</a:t>
            </a:r>
            <a:r>
              <a:rPr lang="en-US" sz="1600" b="1" dirty="0">
                <a:latin typeface="Arial"/>
                <a:cs typeface="Arial"/>
              </a:rPr>
              <a:t>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GCR2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GLN3</a:t>
            </a:r>
            <a:r>
              <a:rPr lang="en-US" sz="1600" b="1" dirty="0">
                <a:latin typeface="Arial"/>
                <a:cs typeface="Arial"/>
              </a:rPr>
              <a:t>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HAP4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HMO1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MSN2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MSN4</a:t>
            </a:r>
            <a:r>
              <a:rPr lang="en-US" sz="1600" b="1" dirty="0">
                <a:latin typeface="Arial"/>
                <a:cs typeface="Arial"/>
              </a:rPr>
              <a:t>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SFP1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SWI5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TEC1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YHP1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YOX1</a:t>
            </a:r>
            <a:r>
              <a:rPr lang="en-US" sz="1600" b="1" dirty="0">
                <a:latin typeface="Arial"/>
                <a:cs typeface="Arial"/>
              </a:rPr>
              <a:t> </a:t>
            </a:r>
            <a:endParaRPr lang="en-US" sz="1500" b="1" dirty="0">
              <a:latin typeface="Arial"/>
              <a:cs typeface="Arial"/>
            </a:endParaRPr>
          </a:p>
        </p:txBody>
      </p:sp>
      <p:pic>
        <p:nvPicPr>
          <p:cNvPr id="7" name="Content Placeholder 1" descr="dGLN3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3278094" y="0"/>
            <a:ext cx="7361967" cy="456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69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– dGLN3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345134"/>
              </p:ext>
            </p:extLst>
          </p:nvPr>
        </p:nvGraphicFramePr>
        <p:xfrm>
          <a:off x="1097384" y="2451389"/>
          <a:ext cx="9990394" cy="3038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5197"/>
                <a:gridCol w="4995197"/>
              </a:tblGrid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0.69943773</a:t>
                      </a: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1.789598681</a:t>
                      </a: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0.537907863</a:t>
                      </a: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teration</a:t>
                      </a:r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count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78124</a:t>
                      </a:r>
                    </a:p>
                  </a:txBody>
                  <a:tcPr marL="20814" marR="20814" marT="2081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070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CIN5, CYC8, GCR2, and GLN3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CIN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79" y="845820"/>
            <a:ext cx="3779520" cy="2834640"/>
          </a:xfrm>
          <a:prstGeom prst="rect">
            <a:avLst/>
          </a:prstGeom>
        </p:spPr>
      </p:pic>
      <p:pic>
        <p:nvPicPr>
          <p:cNvPr id="9" name="Picture 8" descr="GC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43" y="3790133"/>
            <a:ext cx="3779520" cy="2834640"/>
          </a:xfrm>
          <a:prstGeom prst="rect">
            <a:avLst/>
          </a:prstGeom>
        </p:spPr>
      </p:pic>
      <p:pic>
        <p:nvPicPr>
          <p:cNvPr id="10" name="Picture 9" descr="CYC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84" y="837971"/>
            <a:ext cx="3779520" cy="2834640"/>
          </a:xfrm>
          <a:prstGeom prst="rect">
            <a:avLst/>
          </a:prstGeom>
        </p:spPr>
      </p:pic>
      <p:pic>
        <p:nvPicPr>
          <p:cNvPr id="11" name="Picture 10" descr="GLN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541" y="3792773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1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HAP4, HMO1, MSN2, and MSN4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HAP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52" y="895866"/>
            <a:ext cx="3779520" cy="2834640"/>
          </a:xfrm>
          <a:prstGeom prst="rect">
            <a:avLst/>
          </a:prstGeom>
        </p:spPr>
      </p:pic>
      <p:pic>
        <p:nvPicPr>
          <p:cNvPr id="9" name="Picture 8" descr="HMO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24" y="3871007"/>
            <a:ext cx="3779520" cy="2834640"/>
          </a:xfrm>
          <a:prstGeom prst="rect">
            <a:avLst/>
          </a:prstGeom>
        </p:spPr>
      </p:pic>
      <p:pic>
        <p:nvPicPr>
          <p:cNvPr id="10" name="Picture 9" descr="MSN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36" y="898314"/>
            <a:ext cx="3779520" cy="2834640"/>
          </a:xfrm>
          <a:prstGeom prst="rect">
            <a:avLst/>
          </a:prstGeom>
        </p:spPr>
      </p:pic>
      <p:pic>
        <p:nvPicPr>
          <p:cNvPr id="11" name="Picture 10" descr="MSN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36" y="3867055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75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SFP1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, SWI4, and SWI5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SFP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57" y="2277092"/>
            <a:ext cx="3779520" cy="2834640"/>
          </a:xfrm>
          <a:prstGeom prst="rect">
            <a:avLst/>
          </a:prstGeom>
        </p:spPr>
      </p:pic>
      <p:pic>
        <p:nvPicPr>
          <p:cNvPr id="9" name="Picture 8" descr="SWI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457" y="787121"/>
            <a:ext cx="3779520" cy="2834640"/>
          </a:xfrm>
          <a:prstGeom prst="rect">
            <a:avLst/>
          </a:prstGeom>
        </p:spPr>
      </p:pic>
      <p:pic>
        <p:nvPicPr>
          <p:cNvPr id="10" name="Picture 9" descr="SWI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71" y="3799272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211179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TEC1,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YHP1,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and YOX1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C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57" y="2337052"/>
            <a:ext cx="3779520" cy="2834640"/>
          </a:xfrm>
          <a:prstGeom prst="rect">
            <a:avLst/>
          </a:prstGeom>
        </p:spPr>
      </p:pic>
      <p:pic>
        <p:nvPicPr>
          <p:cNvPr id="8" name="Picture 7" descr="YH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684" y="843139"/>
            <a:ext cx="3779519" cy="2834640"/>
          </a:xfrm>
          <a:prstGeom prst="rect">
            <a:avLst/>
          </a:prstGeom>
        </p:spPr>
      </p:pic>
      <p:pic>
        <p:nvPicPr>
          <p:cNvPr id="9" name="Picture 8" descr="YOX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80" y="3830967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9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-genes_35-edges_degree-distribution_20161030_23.28.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597" y="0"/>
            <a:ext cx="6875063" cy="687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3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Unweighted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dGLN3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1" descr="dGLN3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1396174" y="752107"/>
            <a:ext cx="9843254" cy="61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97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dGLN3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6" descr="dGLN3 Network--Weigh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060" b="1060"/>
          <a:stretch/>
        </p:blipFill>
        <p:spPr>
          <a:xfrm>
            <a:off x="1424509" y="765564"/>
            <a:ext cx="9336545" cy="609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25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0"/>
            <a:ext cx="244642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genes: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ABF1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ACE2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AFT2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ASF1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ASH1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GCN4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GLN3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HAP4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HMO1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MSN2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SFP1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SWI4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YHP1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YOX1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ZAP1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1" descr="wt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" b="1056"/>
          <a:stretch>
            <a:fillRect/>
          </a:stretch>
        </p:blipFill>
        <p:spPr>
          <a:xfrm>
            <a:off x="3484036" y="0"/>
            <a:ext cx="7348579" cy="455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16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187571"/>
              </p:ext>
            </p:extLst>
          </p:nvPr>
        </p:nvGraphicFramePr>
        <p:xfrm>
          <a:off x="2347883" y="854790"/>
          <a:ext cx="7719507" cy="600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3169"/>
                <a:gridCol w="2573169"/>
                <a:gridCol w="2573169"/>
              </a:tblGrid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1.271003641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0.209399466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CYC8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0.160845844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0.950363449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0.220370375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0.220370375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0.28447758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1.482407766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1.256925872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0.614245955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0.182926186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0.870922377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0.520156519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1.661419406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1.320347752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-0.013479776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SFP1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1.19732936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-0.021415072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0.287798399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0.76607819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SWI5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2.305777244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-2.553877634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TEC1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1.576533679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0.351001393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YHP1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0.53884153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1.108341513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YOX1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0.792511916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1.692328334</a:t>
                      </a:r>
                    </a:p>
                  </a:txBody>
                  <a:tcPr marL="13082" marR="13082" marT="13082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1895" y="195370"/>
            <a:ext cx="1093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the dGLN3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489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Dhap4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442" y="17161"/>
            <a:ext cx="290362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sz="1600" b="1" dirty="0" smtClean="0">
                <a:latin typeface="Arial"/>
                <a:cs typeface="Arial"/>
              </a:rPr>
              <a:t>ACE2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ASH1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CIN5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GCR2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GLN3</a:t>
            </a:r>
            <a:r>
              <a:rPr lang="en-US" sz="1600" b="1" dirty="0">
                <a:latin typeface="Arial"/>
                <a:cs typeface="Arial"/>
              </a:rPr>
              <a:t>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HAP4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HMO1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MSN2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SFP1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STB5</a:t>
            </a:r>
            <a:r>
              <a:rPr lang="en-US" sz="1600" b="1" dirty="0">
                <a:latin typeface="Arial"/>
                <a:cs typeface="Arial"/>
              </a:rPr>
              <a:t>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SWI5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YHP1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YOX1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ZAP1</a:t>
            </a:r>
            <a:r>
              <a:rPr lang="en-US" sz="1600" b="1" dirty="0">
                <a:latin typeface="Arial"/>
                <a:cs typeface="Arial"/>
              </a:rPr>
              <a:t> </a:t>
            </a:r>
            <a:endParaRPr lang="en-US" sz="1500" b="1" dirty="0">
              <a:latin typeface="Arial"/>
              <a:cs typeface="Arial"/>
            </a:endParaRPr>
          </a:p>
        </p:txBody>
      </p:sp>
      <p:pic>
        <p:nvPicPr>
          <p:cNvPr id="6" name="Content Placeholder 6" descr="dHAP4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b="896"/>
          <a:stretch>
            <a:fillRect/>
          </a:stretch>
        </p:blipFill>
        <p:spPr>
          <a:xfrm>
            <a:off x="3442743" y="0"/>
            <a:ext cx="7369799" cy="45715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361751" y="45476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282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– dhap4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287240"/>
              </p:ext>
            </p:extLst>
          </p:nvPr>
        </p:nvGraphicFramePr>
        <p:xfrm>
          <a:off x="1711220" y="2296940"/>
          <a:ext cx="8756112" cy="3155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8056"/>
                <a:gridCol w="4378056"/>
              </a:tblGrid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0.691939984</a:t>
                      </a: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2.344319639</a:t>
                      </a: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0.485123005</a:t>
                      </a: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iteration count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62139</a:t>
                      </a:r>
                    </a:p>
                  </a:txBody>
                  <a:tcPr marL="18242" marR="18242" marT="18242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739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of ACE2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ASH1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, CIN5, and GCR2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IN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23" y="3817947"/>
            <a:ext cx="3779520" cy="2834640"/>
          </a:xfrm>
          <a:prstGeom prst="rect">
            <a:avLst/>
          </a:prstGeom>
        </p:spPr>
      </p:pic>
      <p:pic>
        <p:nvPicPr>
          <p:cNvPr id="5" name="Picture 4" descr="AC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24" y="827236"/>
            <a:ext cx="3779520" cy="2834640"/>
          </a:xfrm>
          <a:prstGeom prst="rect">
            <a:avLst/>
          </a:prstGeom>
        </p:spPr>
      </p:pic>
      <p:pic>
        <p:nvPicPr>
          <p:cNvPr id="7" name="Picture 6" descr="ASH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86" y="825737"/>
            <a:ext cx="3779519" cy="2834640"/>
          </a:xfrm>
          <a:prstGeom prst="rect">
            <a:avLst/>
          </a:prstGeom>
        </p:spPr>
      </p:pic>
      <p:pic>
        <p:nvPicPr>
          <p:cNvPr id="8" name="Picture 7" descr="GCR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54" y="3805516"/>
            <a:ext cx="3779521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08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GLN3, HAP4, HMO1, and MSN2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GLN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232" y="804532"/>
            <a:ext cx="3779520" cy="2834640"/>
          </a:xfrm>
          <a:prstGeom prst="rect">
            <a:avLst/>
          </a:prstGeom>
        </p:spPr>
      </p:pic>
      <p:pic>
        <p:nvPicPr>
          <p:cNvPr id="5" name="Picture 4" descr="HMO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13" y="3812291"/>
            <a:ext cx="3779519" cy="2834640"/>
          </a:xfrm>
          <a:prstGeom prst="rect">
            <a:avLst/>
          </a:prstGeom>
        </p:spPr>
      </p:pic>
      <p:pic>
        <p:nvPicPr>
          <p:cNvPr id="7" name="Picture 6" descr="HAP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68" y="810595"/>
            <a:ext cx="3779520" cy="2834640"/>
          </a:xfrm>
          <a:prstGeom prst="rect">
            <a:avLst/>
          </a:prstGeom>
        </p:spPr>
      </p:pic>
      <p:pic>
        <p:nvPicPr>
          <p:cNvPr id="8" name="Picture 7" descr="MSN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323" y="3807961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0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SFP1, STB5, SWI4, and SWI5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TB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46" y="781951"/>
            <a:ext cx="3779520" cy="2834640"/>
          </a:xfrm>
          <a:prstGeom prst="rect">
            <a:avLst/>
          </a:prstGeom>
        </p:spPr>
      </p:pic>
      <p:pic>
        <p:nvPicPr>
          <p:cNvPr id="5" name="Picture 4" descr="SWI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428" y="3836620"/>
            <a:ext cx="3779520" cy="2834640"/>
          </a:xfrm>
          <a:prstGeom prst="rect">
            <a:avLst/>
          </a:prstGeom>
        </p:spPr>
      </p:pic>
      <p:pic>
        <p:nvPicPr>
          <p:cNvPr id="7" name="Picture 6" descr="SWI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737" y="3836620"/>
            <a:ext cx="3779520" cy="2834640"/>
          </a:xfrm>
          <a:prstGeom prst="rect">
            <a:avLst/>
          </a:prstGeom>
        </p:spPr>
      </p:pic>
      <p:pic>
        <p:nvPicPr>
          <p:cNvPr id="8" name="Picture 7" descr="SFP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91" y="787116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2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YHP1, YOX1,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and ZAP1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ZAP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27" y="2342703"/>
            <a:ext cx="3779520" cy="2834640"/>
          </a:xfrm>
          <a:prstGeom prst="rect">
            <a:avLst/>
          </a:prstGeom>
        </p:spPr>
      </p:pic>
      <p:pic>
        <p:nvPicPr>
          <p:cNvPr id="4" name="Picture 3" descr="YH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495" y="832555"/>
            <a:ext cx="3779520" cy="2834640"/>
          </a:xfrm>
          <a:prstGeom prst="rect">
            <a:avLst/>
          </a:prstGeom>
        </p:spPr>
      </p:pic>
      <p:pic>
        <p:nvPicPr>
          <p:cNvPr id="5" name="Picture 4" descr="YOX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7" y="3839066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5-genes_28-edges_degree-distribution_20161030_23.32.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48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00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Unweighted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dHAP4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6" descr="dHAP4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b="896"/>
          <a:stretch>
            <a:fillRect/>
          </a:stretch>
        </p:blipFill>
        <p:spPr>
          <a:xfrm>
            <a:off x="1083318" y="705762"/>
            <a:ext cx="9917966" cy="615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6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dHAP4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dHAP4 Network--Weigh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100" b="1100"/>
          <a:stretch/>
        </p:blipFill>
        <p:spPr>
          <a:xfrm>
            <a:off x="1252881" y="715530"/>
            <a:ext cx="9439521" cy="615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59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- WT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828800"/>
            <a:ext cx="9720073" cy="448056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Penalty Term:				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0.819447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Least Squares Error (LSE): 		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2.592287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Minimum LSE: 			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0.576818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Iteration Count: 			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109,718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643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502741"/>
              </p:ext>
            </p:extLst>
          </p:nvPr>
        </p:nvGraphicFramePr>
        <p:xfrm>
          <a:off x="2485930" y="856832"/>
          <a:ext cx="7234575" cy="6001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525"/>
                <a:gridCol w="2411525"/>
                <a:gridCol w="2411525"/>
              </a:tblGrid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ACE2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0.163234325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0.600247905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ASH1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2.026770243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-1.788383776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0.951135552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2.368983232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0.235110128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0.235110128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0.287841401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0.820555924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1.672581844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0.726615646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0.23866431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0.968024053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0.882424058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4.748924118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SFP1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1.209396426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1.039919814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STB5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0.320388323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0.57712108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0.241176223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0.326154591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SWI5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1.249745969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-0.591006185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YHP1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0.341078303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2.30425228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YOX1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0.864626626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2.095374344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ZAP1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0.129813716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0.129813716</a:t>
                      </a:r>
                    </a:p>
                  </a:txBody>
                  <a:tcPr marL="12968" marR="12968" marT="12968" marB="0"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21895" y="195370"/>
            <a:ext cx="1093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the dHAP4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477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Dzap1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442" y="-35762"/>
            <a:ext cx="2903621" cy="470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sz="1600" b="1" dirty="0" smtClean="0">
                <a:latin typeface="Arial"/>
                <a:cs typeface="Arial"/>
              </a:rPr>
              <a:t>ABF1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ACE2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CIN5</a:t>
            </a:r>
            <a:r>
              <a:rPr lang="en-US" sz="1600" b="1" dirty="0">
                <a:latin typeface="Arial"/>
                <a:cs typeface="Arial"/>
              </a:rPr>
              <a:t>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CST6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GCN4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GCR2</a:t>
            </a:r>
            <a:r>
              <a:rPr lang="en-US" sz="1600" b="1" dirty="0">
                <a:latin typeface="Arial"/>
                <a:cs typeface="Arial"/>
              </a:rPr>
              <a:t>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GLN3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HAP4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HMO1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HSF1</a:t>
            </a:r>
            <a:r>
              <a:rPr lang="en-US" sz="1600" b="1" dirty="0">
                <a:latin typeface="Arial"/>
                <a:cs typeface="Arial"/>
              </a:rPr>
              <a:t>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MCM1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MGA2</a:t>
            </a:r>
            <a:r>
              <a:rPr lang="en-US" sz="1600" b="1" dirty="0">
                <a:latin typeface="Arial"/>
                <a:cs typeface="Arial"/>
              </a:rPr>
              <a:t>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MSN2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MSN4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SWI4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ZAP1</a:t>
            </a:r>
            <a:r>
              <a:rPr lang="en-US" sz="1600" b="1" dirty="0">
                <a:latin typeface="Arial"/>
                <a:cs typeface="Arial"/>
              </a:rPr>
              <a:t> </a:t>
            </a:r>
            <a:endParaRPr lang="en-US" sz="150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61751" y="45476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Content Placeholder 4" descr="dZAP1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3524227" y="1"/>
            <a:ext cx="7364167" cy="456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10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– dZAP1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046055"/>
              </p:ext>
            </p:extLst>
          </p:nvPr>
        </p:nvGraphicFramePr>
        <p:xfrm>
          <a:off x="1199997" y="2691086"/>
          <a:ext cx="9386534" cy="2855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267"/>
                <a:gridCol w="4693267"/>
              </a:tblGrid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0.860262092</a:t>
                      </a: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1.827598962</a:t>
                      </a: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0.615566764</a:t>
                      </a: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iteration count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76769</a:t>
                      </a:r>
                    </a:p>
                  </a:txBody>
                  <a:tcPr marL="19555" marR="19555" marT="1955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67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ABF1, ACE2,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CIN5, and CST6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B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89" y="847934"/>
            <a:ext cx="3779520" cy="2834640"/>
          </a:xfrm>
          <a:prstGeom prst="rect">
            <a:avLst/>
          </a:prstGeom>
        </p:spPr>
      </p:pic>
      <p:pic>
        <p:nvPicPr>
          <p:cNvPr id="5" name="Picture 4" descr="AC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041" y="847934"/>
            <a:ext cx="3779520" cy="2834640"/>
          </a:xfrm>
          <a:prstGeom prst="rect">
            <a:avLst/>
          </a:prstGeom>
        </p:spPr>
      </p:pic>
      <p:pic>
        <p:nvPicPr>
          <p:cNvPr id="7" name="Picture 6" descr="CIN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91" y="3836621"/>
            <a:ext cx="3779520" cy="2834640"/>
          </a:xfrm>
          <a:prstGeom prst="rect">
            <a:avLst/>
          </a:prstGeom>
        </p:spPr>
      </p:pic>
      <p:pic>
        <p:nvPicPr>
          <p:cNvPr id="8" name="Picture 7" descr="CST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786" y="3836620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5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GCN4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, GCR2, GLN3,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HAP4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GCR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64" y="867039"/>
            <a:ext cx="3779520" cy="2834640"/>
          </a:xfrm>
          <a:prstGeom prst="rect">
            <a:avLst/>
          </a:prstGeom>
        </p:spPr>
      </p:pic>
      <p:pic>
        <p:nvPicPr>
          <p:cNvPr id="5" name="Picture 4" descr="GLN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457" y="3836185"/>
            <a:ext cx="3779520" cy="2834640"/>
          </a:xfrm>
          <a:prstGeom prst="rect">
            <a:avLst/>
          </a:prstGeom>
        </p:spPr>
      </p:pic>
      <p:pic>
        <p:nvPicPr>
          <p:cNvPr id="7" name="Picture 6" descr="GCN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451" y="853264"/>
            <a:ext cx="3779520" cy="2834640"/>
          </a:xfrm>
          <a:prstGeom prst="rect">
            <a:avLst/>
          </a:prstGeom>
        </p:spPr>
      </p:pic>
      <p:pic>
        <p:nvPicPr>
          <p:cNvPr id="8" name="Picture 7" descr="HAP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586" y="3830966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11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HMO1,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HSF1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, MCM1, and MGA2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HS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904" y="835860"/>
            <a:ext cx="3779520" cy="2834640"/>
          </a:xfrm>
          <a:prstGeom prst="rect">
            <a:avLst/>
          </a:prstGeom>
        </p:spPr>
      </p:pic>
      <p:pic>
        <p:nvPicPr>
          <p:cNvPr id="5" name="Picture 4" descr="MCM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728" y="3830966"/>
            <a:ext cx="3779520" cy="2834640"/>
          </a:xfrm>
          <a:prstGeom prst="rect">
            <a:avLst/>
          </a:prstGeom>
        </p:spPr>
      </p:pic>
      <p:pic>
        <p:nvPicPr>
          <p:cNvPr id="7" name="Picture 6" descr="HMO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56" y="837973"/>
            <a:ext cx="3779520" cy="2834640"/>
          </a:xfrm>
          <a:prstGeom prst="rect">
            <a:avLst/>
          </a:prstGeom>
        </p:spPr>
      </p:pic>
      <p:pic>
        <p:nvPicPr>
          <p:cNvPr id="8" name="Picture 7" descr="MGA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304" y="3836194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43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MSN2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, MSN4, SWI4,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AND ZAP1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MSN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66" y="829694"/>
            <a:ext cx="3779520" cy="2834640"/>
          </a:xfrm>
          <a:prstGeom prst="rect">
            <a:avLst/>
          </a:prstGeom>
        </p:spPr>
      </p:pic>
      <p:pic>
        <p:nvPicPr>
          <p:cNvPr id="5" name="Picture 4" descr="MSN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000" y="830528"/>
            <a:ext cx="3779520" cy="2834640"/>
          </a:xfrm>
          <a:prstGeom prst="rect">
            <a:avLst/>
          </a:prstGeom>
        </p:spPr>
      </p:pic>
      <p:pic>
        <p:nvPicPr>
          <p:cNvPr id="7" name="Picture 6" descr="SWI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69" y="3817947"/>
            <a:ext cx="3779520" cy="2834640"/>
          </a:xfrm>
          <a:prstGeom prst="rect">
            <a:avLst/>
          </a:prstGeom>
        </p:spPr>
      </p:pic>
      <p:pic>
        <p:nvPicPr>
          <p:cNvPr id="8" name="Picture 7" descr="ZAP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817" y="3817947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71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-genes_27-edges_degree-distribution_20161030_23.33.3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83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Unweighted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dZAP1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4" descr="dZAP1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1008606" y="682590"/>
            <a:ext cx="9955321" cy="617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96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dZAP1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6" descr="dZAP1 Network--Weigh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" b="1254"/>
          <a:stretch>
            <a:fillRect/>
          </a:stretch>
        </p:blipFill>
        <p:spPr>
          <a:xfrm>
            <a:off x="1128807" y="687370"/>
            <a:ext cx="9947614" cy="61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54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35" y="818147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21" y="818147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63" y="3796123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21" y="3796123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ABF1, ACE2, AFT2, AND ASF1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306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895" y="195370"/>
            <a:ext cx="1093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the dZAP1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710405"/>
              </p:ext>
            </p:extLst>
          </p:nvPr>
        </p:nvGraphicFramePr>
        <p:xfrm>
          <a:off x="2636588" y="749356"/>
          <a:ext cx="6930942" cy="6108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0314"/>
                <a:gridCol w="2310314"/>
                <a:gridCol w="2310314"/>
              </a:tblGrid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ABF1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0.05756589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0.05756589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ACE2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0.231454349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1.538999218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1.915680925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-0.536934415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CST6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0.291666931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-0.023546341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GCN4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0.045606823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-0.942389874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0.227795509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0.227795509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1.357203575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-0.447653587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1.704620101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0.170199964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0.238992333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0.384936848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HSF1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0.107908965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0.095031078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MCM1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0.142935955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0.264279283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MGA2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0.307594235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-0.039708706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1.353883241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-0.64778282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1.405376368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1.717458691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0.21276404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-2.744608001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ZAP1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0.130661697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0.130661697</a:t>
                      </a:r>
                    </a:p>
                  </a:txBody>
                  <a:tcPr marL="12424" marR="12424" marT="1242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165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818148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90" y="818148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3838394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90" y="3838394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ASH1, CIN5, GCN4, AND GLN3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301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90" y="898358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2" y="898358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90" y="3866147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2" y="3866147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HAP4, HMO1, MSN2, AND SFP1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464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53" y="850232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58" y="850232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53" y="3838394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58" y="3838394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SWI4, YHP1, YOX1, AND ZAP1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32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237" y="1567544"/>
            <a:ext cx="6612514" cy="42161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768" y="401053"/>
            <a:ext cx="10619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Network appears to have more activation than repression of genes within the network.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496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ntegral" id="{3577F8C9-A904-41D8-97D2-FD898F53F20E}" vid="{4825F1AF-8DBC-4E3D-9F3D-688338DA83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229</TotalTime>
  <Words>892</Words>
  <Application>Microsoft Macintosh PowerPoint</Application>
  <PresentationFormat>Custom</PresentationFormat>
  <Paragraphs>389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Integral</vt:lpstr>
      <vt:lpstr>GRNmap Testing </vt:lpstr>
      <vt:lpstr>GRNmap Testing with 5 Networks</vt:lpstr>
      <vt:lpstr>Wt GRNMap testing</vt:lpstr>
      <vt:lpstr>Parameter Outputs - WT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dCIN5 Grnmap Testing</vt:lpstr>
      <vt:lpstr>Parameter Outputs – dCIN5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Dgln3  GRNMap testing</vt:lpstr>
      <vt:lpstr>Parameter Outputs – dGLN3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Dhap4 GRNMap testing</vt:lpstr>
      <vt:lpstr>Parameter Outputs – dhap4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Dzap1 GRNMap testing</vt:lpstr>
      <vt:lpstr>Parameter Outputs – dZAP1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LMU-ITS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GRNmaP Testing</dc:title>
  <dc:creator>Williams, Natalie</dc:creator>
  <cp:lastModifiedBy>Brandon Klein</cp:lastModifiedBy>
  <cp:revision>29</cp:revision>
  <dcterms:created xsi:type="dcterms:W3CDTF">2016-10-30T23:21:05Z</dcterms:created>
  <dcterms:modified xsi:type="dcterms:W3CDTF">2016-10-31T07:49:39Z</dcterms:modified>
</cp:coreProperties>
</file>